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8" d="100"/>
          <a:sy n="108" d="100"/>
        </p:scale>
        <p:origin x="-912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25B3FA-012C-EA48-8D1A-42BE120A77E4}" type="datetimeFigureOut">
              <a:rPr lang="fr-FR" smtClean="0"/>
              <a:t>08/04/15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669C2-EE20-BF49-B77B-6C288571460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7972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Ajouter </a:t>
            </a:r>
            <a:r>
              <a:rPr lang="fr-FR" dirty="0" err="1" smtClean="0"/>
              <a:t>helpling</a:t>
            </a:r>
            <a:r>
              <a:rPr lang="fr-FR" dirty="0" smtClean="0"/>
              <a:t> dans plateforme de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resa</a:t>
            </a:r>
            <a:r>
              <a:rPr lang="fr-FR" baseline="0" dirty="0" smtClean="0"/>
              <a:t>. Ajouter le bon coin dans les petites annonces. </a:t>
            </a:r>
            <a:r>
              <a:rPr lang="fr-FR" baseline="0" dirty="0" smtClean="0"/>
              <a:t>Ajouter </a:t>
            </a:r>
            <a:r>
              <a:rPr lang="fr-FR" baseline="0" dirty="0" err="1" smtClean="0"/>
              <a:t>myhomepay</a:t>
            </a:r>
            <a:r>
              <a:rPr lang="fr-FR" baseline="0" dirty="0" smtClean="0"/>
              <a:t> de </a:t>
            </a:r>
            <a:r>
              <a:rPr lang="fr-FR" baseline="0" dirty="0" err="1" smtClean="0"/>
              <a:t>care.com</a:t>
            </a:r>
            <a:r>
              <a:rPr lang="fr-FR" baseline="0" dirty="0" smtClean="0"/>
              <a:t> dans simplification et </a:t>
            </a:r>
            <a:r>
              <a:rPr lang="fr-FR" baseline="0" dirty="0" err="1" smtClean="0"/>
              <a:t>zenavecmonassmat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4669C2-EE20-BF49-B77B-6C2885714601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0678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6129-B1E6-6A4D-813D-B651BD403523}" type="datetimeFigureOut">
              <a:rPr lang="fr-FR" smtClean="0"/>
              <a:t>08/04/15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79200-A26D-BF40-B8D1-18544C8BA34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0271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6129-B1E6-6A4D-813D-B651BD403523}" type="datetimeFigureOut">
              <a:rPr lang="fr-FR" smtClean="0"/>
              <a:t>08/04/15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79200-A26D-BF40-B8D1-18544C8BA34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4469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6129-B1E6-6A4D-813D-B651BD403523}" type="datetimeFigureOut">
              <a:rPr lang="fr-FR" smtClean="0"/>
              <a:t>08/04/15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79200-A26D-BF40-B8D1-18544C8BA34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2469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6129-B1E6-6A4D-813D-B651BD403523}" type="datetimeFigureOut">
              <a:rPr lang="fr-FR" smtClean="0"/>
              <a:t>08/04/15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79200-A26D-BF40-B8D1-18544C8BA34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0324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6129-B1E6-6A4D-813D-B651BD403523}" type="datetimeFigureOut">
              <a:rPr lang="fr-FR" smtClean="0"/>
              <a:t>08/04/15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79200-A26D-BF40-B8D1-18544C8BA34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471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6129-B1E6-6A4D-813D-B651BD403523}" type="datetimeFigureOut">
              <a:rPr lang="fr-FR" smtClean="0"/>
              <a:t>08/04/15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79200-A26D-BF40-B8D1-18544C8BA34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9626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6129-B1E6-6A4D-813D-B651BD403523}" type="datetimeFigureOut">
              <a:rPr lang="fr-FR" smtClean="0"/>
              <a:t>08/04/15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79200-A26D-BF40-B8D1-18544C8BA34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3912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6129-B1E6-6A4D-813D-B651BD403523}" type="datetimeFigureOut">
              <a:rPr lang="fr-FR" smtClean="0"/>
              <a:t>08/04/15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79200-A26D-BF40-B8D1-18544C8BA34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530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6129-B1E6-6A4D-813D-B651BD403523}" type="datetimeFigureOut">
              <a:rPr lang="fr-FR" smtClean="0"/>
              <a:t>08/04/15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79200-A26D-BF40-B8D1-18544C8BA34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5759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6129-B1E6-6A4D-813D-B651BD403523}" type="datetimeFigureOut">
              <a:rPr lang="fr-FR" smtClean="0"/>
              <a:t>08/04/15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79200-A26D-BF40-B8D1-18544C8BA34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6627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6129-B1E6-6A4D-813D-B651BD403523}" type="datetimeFigureOut">
              <a:rPr lang="fr-FR" smtClean="0"/>
              <a:t>08/04/15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79200-A26D-BF40-B8D1-18544C8BA34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1319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C6129-B1E6-6A4D-813D-B651BD403523}" type="datetimeFigureOut">
              <a:rPr lang="fr-FR" smtClean="0"/>
              <a:t>08/04/15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79200-A26D-BF40-B8D1-18544C8BA34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720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DSC0696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865" y="-400975"/>
            <a:ext cx="9418863" cy="7564795"/>
          </a:xfrm>
          <a:prstGeom prst="rect">
            <a:avLst/>
          </a:prstGeom>
        </p:spPr>
      </p:pic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Sortez tranquille, vos enfants sont entre de bonnes mains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7" name="Image 6" descr="logo-sopo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7" t="21235" r="13996" b="15364"/>
          <a:stretch/>
        </p:blipFill>
        <p:spPr>
          <a:xfrm>
            <a:off x="0" y="0"/>
            <a:ext cx="2281223" cy="74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50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105830" y="-1"/>
            <a:ext cx="2892685" cy="1143000"/>
          </a:xfrm>
        </p:spPr>
        <p:txBody>
          <a:bodyPr/>
          <a:lstStyle/>
          <a:p>
            <a:r>
              <a:rPr lang="fr-FR" dirty="0" smtClean="0"/>
              <a:t>Problème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783645"/>
            <a:ext cx="5032801" cy="4448227"/>
          </a:xfrm>
        </p:spPr>
        <p:txBody>
          <a:bodyPr>
            <a:noAutofit/>
          </a:bodyPr>
          <a:lstStyle/>
          <a:p>
            <a:r>
              <a:rPr lang="fr-FR" sz="18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Gill Sans" charset="0"/>
              </a:rPr>
              <a:t>Difficile de </a:t>
            </a:r>
            <a:r>
              <a:rPr lang="fr-FR" sz="1800" b="1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Gill Sans" charset="0"/>
              </a:rPr>
              <a:t>trouver une personne de confiance</a:t>
            </a:r>
            <a:r>
              <a:rPr lang="fr-FR" sz="18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Gill Sans" charset="0"/>
              </a:rPr>
              <a:t> à qui confier ses enfants</a:t>
            </a:r>
          </a:p>
          <a:p>
            <a:endParaRPr lang="fr-FR" sz="1800" dirty="0">
              <a:solidFill>
                <a:srgbClr val="4D4D4D"/>
              </a:solidFill>
              <a:latin typeface="Lato Light" panose="020F0302020204030203" pitchFamily="34" charset="0"/>
              <a:ea typeface="Lato Light" panose="020F0302020204030203" pitchFamily="34" charset="0"/>
              <a:cs typeface="Lato Light" panose="020F0302020204030203" pitchFamily="34" charset="0"/>
              <a:sym typeface="Gill Sans" charset="0"/>
            </a:endParaRPr>
          </a:p>
          <a:p>
            <a:r>
              <a:rPr lang="fr-FR" sz="18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Gill Sans" charset="0"/>
              </a:rPr>
              <a:t>Il est beaucoup plus </a:t>
            </a:r>
            <a:r>
              <a:rPr lang="fr-FR" sz="1800" b="1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Gill Sans" charset="0"/>
              </a:rPr>
              <a:t>compliqué de réserver une baby-sitter </a:t>
            </a:r>
            <a:r>
              <a:rPr lang="fr-FR" sz="18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Gill Sans" charset="0"/>
              </a:rPr>
              <a:t>pour une soirée que de réserver une table au restaurant</a:t>
            </a:r>
          </a:p>
          <a:p>
            <a:endParaRPr lang="fr-FR" sz="1800" dirty="0">
              <a:solidFill>
                <a:srgbClr val="4D4D4D"/>
              </a:solidFill>
              <a:latin typeface="Lato Light" panose="020F0302020204030203" pitchFamily="34" charset="0"/>
              <a:ea typeface="Lato Light" panose="020F0302020204030203" pitchFamily="34" charset="0"/>
              <a:cs typeface="Lato Light" panose="020F0302020204030203" pitchFamily="34" charset="0"/>
              <a:sym typeface="Gill Sans" charset="0"/>
            </a:endParaRPr>
          </a:p>
          <a:p>
            <a:r>
              <a:rPr lang="fr-FR" sz="18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Gill Sans" charset="0"/>
              </a:rPr>
              <a:t>Une baby-sitter </a:t>
            </a:r>
            <a:r>
              <a:rPr lang="fr-FR" sz="1800" b="1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Gill Sans" charset="0"/>
              </a:rPr>
              <a:t>c’est cher</a:t>
            </a:r>
            <a:r>
              <a:rPr lang="fr-FR" sz="18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Gill Sans" charset="0"/>
              </a:rPr>
              <a:t>, devenir employeur et déclarer aux </a:t>
            </a:r>
            <a:r>
              <a:rPr lang="fr-FR" sz="18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Gill Sans" charset="0"/>
              </a:rPr>
              <a:t>urssaf</a:t>
            </a:r>
            <a:r>
              <a:rPr lang="fr-FR" sz="18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Gill Sans" charset="0"/>
              </a:rPr>
              <a:t> c’est </a:t>
            </a:r>
            <a:r>
              <a:rPr lang="fr-FR" sz="1800" b="1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Gill Sans" charset="0"/>
              </a:rPr>
              <a:t>compliqué et risqué</a:t>
            </a:r>
            <a:endParaRPr lang="fr-FR" sz="1800" b="1" dirty="0">
              <a:solidFill>
                <a:srgbClr val="4D4D4D"/>
              </a:solidFill>
              <a:latin typeface="Lato Light" panose="020F0302020204030203" pitchFamily="34" charset="0"/>
              <a:ea typeface="Lato Light" panose="020F0302020204030203" pitchFamily="34" charset="0"/>
              <a:cs typeface="Lato Light" panose="020F0302020204030203" pitchFamily="34" charset="0"/>
              <a:sym typeface="Gill Sans" charset="0"/>
            </a:endParaRPr>
          </a:p>
          <a:p>
            <a:endParaRPr lang="fr-FR" sz="2400" dirty="0" smtClean="0"/>
          </a:p>
          <a:p>
            <a:endParaRPr lang="fr-FR" sz="2400" dirty="0"/>
          </a:p>
          <a:p>
            <a:endParaRPr lang="fr-FR" sz="2400" dirty="0" smtClean="0"/>
          </a:p>
          <a:p>
            <a:endParaRPr lang="fr-FR" sz="2400" dirty="0"/>
          </a:p>
          <a:p>
            <a:pPr marL="0" indent="0">
              <a:buNone/>
            </a:pPr>
            <a:endParaRPr lang="fr-FR" sz="2400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6" name="Image 5" descr="DSC0697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4" r="18757"/>
          <a:stretch/>
        </p:blipFill>
        <p:spPr>
          <a:xfrm>
            <a:off x="4840250" y="-1"/>
            <a:ext cx="43272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660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Solution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39609" y="1600201"/>
            <a:ext cx="8686801" cy="974856"/>
          </a:xfrm>
        </p:spPr>
        <p:txBody>
          <a:bodyPr>
            <a:normAutofit/>
          </a:bodyPr>
          <a:lstStyle/>
          <a:p>
            <a:r>
              <a:rPr lang="fr-FR" sz="2400" b="1" dirty="0" smtClean="0"/>
              <a:t>Une application</a:t>
            </a:r>
            <a:r>
              <a:rPr lang="fr-FR" sz="2400" dirty="0" smtClean="0"/>
              <a:t> où les parents et les </a:t>
            </a:r>
            <a:r>
              <a:rPr lang="fr-FR" sz="2400" dirty="0" err="1" smtClean="0"/>
              <a:t>sitters</a:t>
            </a:r>
            <a:r>
              <a:rPr lang="fr-FR" sz="2400" dirty="0" smtClean="0"/>
              <a:t> </a:t>
            </a:r>
            <a:r>
              <a:rPr lang="fr-FR" sz="2400" dirty="0" smtClean="0"/>
              <a:t>vont se trouver pour :</a:t>
            </a:r>
          </a:p>
          <a:p>
            <a:endParaRPr lang="fr-FR" sz="2400" dirty="0"/>
          </a:p>
          <a:p>
            <a:endParaRPr lang="fr-FR" sz="24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904167" y="2292859"/>
            <a:ext cx="3552449" cy="145802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/>
              <a:t>Trouver des jobs</a:t>
            </a:r>
          </a:p>
          <a:p>
            <a:pPr lvl="0" algn="ctr"/>
            <a:endParaRPr lang="fr-FR" sz="1600" dirty="0" smtClean="0"/>
          </a:p>
          <a:p>
            <a:pPr lvl="0" algn="ctr"/>
            <a:r>
              <a:rPr lang="fr-FR" sz="1600" dirty="0" smtClean="0"/>
              <a:t>pour </a:t>
            </a:r>
            <a:r>
              <a:rPr lang="fr-FR" sz="1600" dirty="0"/>
              <a:t>les baby-</a:t>
            </a:r>
            <a:r>
              <a:rPr lang="fr-FR" sz="1600" dirty="0" smtClean="0"/>
              <a:t>sitters</a:t>
            </a:r>
            <a:endParaRPr lang="fr-FR" sz="1600" dirty="0"/>
          </a:p>
        </p:txBody>
      </p:sp>
      <p:sp>
        <p:nvSpPr>
          <p:cNvPr id="6" name="Rectangle 5"/>
          <p:cNvSpPr/>
          <p:nvPr/>
        </p:nvSpPr>
        <p:spPr>
          <a:xfrm>
            <a:off x="4707371" y="2292859"/>
            <a:ext cx="3552449" cy="145802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lt1"/>
                </a:solidFill>
              </a:rPr>
              <a:t>Sortir tranquille</a:t>
            </a:r>
          </a:p>
          <a:p>
            <a:pPr algn="ctr"/>
            <a:endParaRPr lang="fr-FR" sz="1600" dirty="0" smtClean="0">
              <a:solidFill>
                <a:schemeClr val="lt1"/>
              </a:solidFill>
            </a:endParaRPr>
          </a:p>
          <a:p>
            <a:pPr algn="ctr"/>
            <a:r>
              <a:rPr lang="fr-FR" sz="1600" dirty="0" smtClean="0">
                <a:solidFill>
                  <a:schemeClr val="lt1"/>
                </a:solidFill>
              </a:rPr>
              <a:t>pour </a:t>
            </a:r>
            <a:r>
              <a:rPr lang="fr-FR" sz="1600" dirty="0">
                <a:solidFill>
                  <a:schemeClr val="lt1"/>
                </a:solidFill>
              </a:rPr>
              <a:t>les parents</a:t>
            </a:r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457200" y="4034324"/>
            <a:ext cx="8686800" cy="598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b="1" dirty="0" smtClean="0"/>
              <a:t>Un service </a:t>
            </a:r>
            <a:r>
              <a:rPr lang="fr-FR" sz="2400" dirty="0" smtClean="0"/>
              <a:t>de simplification administrative pour : </a:t>
            </a:r>
          </a:p>
          <a:p>
            <a:endParaRPr lang="fr-FR" sz="2400" dirty="0" smtClean="0"/>
          </a:p>
          <a:p>
            <a:endParaRPr lang="fr-FR" sz="24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4707371" y="4832184"/>
            <a:ext cx="3552449" cy="145802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lt1"/>
                </a:solidFill>
              </a:rPr>
              <a:t>Payer moins cher</a:t>
            </a:r>
          </a:p>
          <a:p>
            <a:pPr algn="ctr"/>
            <a:endParaRPr lang="fr-FR" sz="1600" dirty="0" smtClean="0">
              <a:solidFill>
                <a:schemeClr val="lt1"/>
              </a:solidFill>
            </a:endParaRPr>
          </a:p>
          <a:p>
            <a:pPr algn="ctr"/>
            <a:r>
              <a:rPr lang="fr-FR" sz="1600" dirty="0"/>
              <a:t>p</a:t>
            </a:r>
            <a:r>
              <a:rPr lang="fr-FR" sz="1600" dirty="0" smtClean="0">
                <a:solidFill>
                  <a:schemeClr val="lt1"/>
                </a:solidFill>
              </a:rPr>
              <a:t>our </a:t>
            </a:r>
            <a:r>
              <a:rPr lang="fr-FR" sz="1600" dirty="0">
                <a:solidFill>
                  <a:schemeClr val="lt1"/>
                </a:solidFill>
              </a:rPr>
              <a:t>les parents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04167" y="4832184"/>
            <a:ext cx="3552449" cy="145802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lt1"/>
                </a:solidFill>
              </a:rPr>
              <a:t>Cotiser</a:t>
            </a:r>
          </a:p>
          <a:p>
            <a:pPr algn="ctr"/>
            <a:endParaRPr lang="fr-FR" sz="1600" dirty="0" smtClean="0"/>
          </a:p>
          <a:p>
            <a:pPr algn="ctr"/>
            <a:r>
              <a:rPr lang="fr-FR" sz="1600" dirty="0" smtClean="0">
                <a:solidFill>
                  <a:schemeClr val="lt1"/>
                </a:solidFill>
              </a:rPr>
              <a:t>pour </a:t>
            </a:r>
            <a:r>
              <a:rPr lang="fr-FR" sz="1600" dirty="0">
                <a:solidFill>
                  <a:schemeClr val="lt1"/>
                </a:solidFill>
              </a:rPr>
              <a:t>les </a:t>
            </a:r>
            <a:r>
              <a:rPr lang="fr-FR" sz="1600" dirty="0" err="1">
                <a:solidFill>
                  <a:schemeClr val="lt1"/>
                </a:solidFill>
              </a:rPr>
              <a:t>sitters</a:t>
            </a:r>
            <a:endParaRPr lang="fr-FR" sz="16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274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Marché</a:t>
            </a:r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3873383" y="2857372"/>
            <a:ext cx="1552992" cy="1514162"/>
          </a:xfrm>
          <a:prstGeom prst="ellips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endParaRPr lang="fr-FR" sz="2000" dirty="0" smtClean="0"/>
          </a:p>
          <a:p>
            <a:pPr algn="ctr"/>
            <a:r>
              <a:rPr lang="fr-FR" sz="2000" dirty="0" smtClean="0"/>
              <a:t>500 000</a:t>
            </a:r>
            <a:endParaRPr lang="fr-FR" sz="2000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335077" y="4457012"/>
            <a:ext cx="2791286" cy="90984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000" b="1" dirty="0" smtClean="0"/>
              <a:t>BABY-SITTING (monde)</a:t>
            </a:r>
          </a:p>
          <a:p>
            <a:pPr marL="0" indent="0" algn="ctr">
              <a:buNone/>
            </a:pPr>
            <a:r>
              <a:rPr lang="fr-FR" sz="1600" dirty="0" smtClean="0"/>
              <a:t>Total marché</a:t>
            </a:r>
          </a:p>
          <a:p>
            <a:endParaRPr lang="fr-FR" sz="2400" dirty="0" smtClean="0"/>
          </a:p>
          <a:p>
            <a:endParaRPr lang="fr-FR" sz="2400" dirty="0"/>
          </a:p>
          <a:p>
            <a:pPr marL="0" indent="0">
              <a:buNone/>
            </a:pPr>
            <a:endParaRPr lang="fr-FR" sz="2400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9" name="Ellipse 8"/>
          <p:cNvSpPr/>
          <p:nvPr/>
        </p:nvSpPr>
        <p:spPr>
          <a:xfrm>
            <a:off x="457200" y="1981873"/>
            <a:ext cx="2450943" cy="2389661"/>
          </a:xfrm>
          <a:prstGeom prst="ellipse">
            <a:avLst/>
          </a:prstGeom>
          <a:solidFill>
            <a:srgbClr val="40404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fr-FR" dirty="0" smtClean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pPr algn="ctr"/>
            <a:r>
              <a:rPr lang="fr-FR" sz="2400" dirty="0" smtClean="0">
                <a:solidFill>
                  <a:schemeClr val="bg1"/>
                </a:solidFill>
              </a:rPr>
              <a:t>10 milliards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3278763" y="4457012"/>
            <a:ext cx="2791286" cy="797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000" b="1" dirty="0" smtClean="0"/>
              <a:t>Réservés &amp; payés online</a:t>
            </a:r>
          </a:p>
          <a:p>
            <a:pPr marL="0" indent="0" algn="ctr">
              <a:buFont typeface="Arial"/>
              <a:buNone/>
            </a:pPr>
            <a:r>
              <a:rPr lang="fr-FR" sz="1600" dirty="0" smtClean="0"/>
              <a:t>Marché adressable</a:t>
            </a:r>
          </a:p>
          <a:p>
            <a:endParaRPr lang="fr-FR" sz="2400" dirty="0" smtClean="0"/>
          </a:p>
          <a:p>
            <a:endParaRPr lang="fr-FR" sz="2400" dirty="0" smtClean="0"/>
          </a:p>
          <a:p>
            <a:pPr marL="0" indent="0">
              <a:buFont typeface="Arial"/>
              <a:buNone/>
            </a:pPr>
            <a:endParaRPr lang="fr-FR" sz="2400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11" name="Ellipse 10"/>
          <p:cNvSpPr/>
          <p:nvPr/>
        </p:nvSpPr>
        <p:spPr>
          <a:xfrm>
            <a:off x="6844036" y="3698277"/>
            <a:ext cx="826029" cy="673257"/>
          </a:xfrm>
          <a:prstGeom prst="ellips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fr-FR" sz="1400" dirty="0" smtClean="0"/>
              <a:t>5000</a:t>
            </a:r>
            <a:endParaRPr lang="fr-FR" sz="1400" dirty="0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6070049" y="4457012"/>
            <a:ext cx="2791286" cy="797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000" b="1" dirty="0" smtClean="0"/>
              <a:t>Payés avec </a:t>
            </a:r>
            <a:r>
              <a:rPr lang="fr-FR" sz="2000" b="1" dirty="0" err="1" smtClean="0"/>
              <a:t>Sopom</a:t>
            </a:r>
            <a:endParaRPr lang="fr-FR" sz="2000" b="1" dirty="0" smtClean="0"/>
          </a:p>
          <a:p>
            <a:pPr marL="0" indent="0" algn="ctr">
              <a:buFont typeface="Arial"/>
              <a:buNone/>
            </a:pPr>
            <a:r>
              <a:rPr lang="fr-FR" sz="1600" dirty="0" smtClean="0"/>
              <a:t>Part de marché</a:t>
            </a:r>
          </a:p>
          <a:p>
            <a:endParaRPr lang="fr-FR" sz="2400" dirty="0" smtClean="0"/>
          </a:p>
          <a:p>
            <a:endParaRPr lang="fr-FR" sz="2400" dirty="0" smtClean="0"/>
          </a:p>
          <a:p>
            <a:pPr marL="0" indent="0">
              <a:buFont typeface="Arial"/>
              <a:buNone/>
            </a:pPr>
            <a:endParaRPr lang="fr-FR" sz="2400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79584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fr-FR" dirty="0" smtClean="0"/>
              <a:t>Produit</a:t>
            </a:r>
            <a:endParaRPr lang="fr-FR" dirty="0"/>
          </a:p>
        </p:txBody>
      </p:sp>
      <p:pic>
        <p:nvPicPr>
          <p:cNvPr id="4" name="Espace réservé du contenu 3" descr="02a-reserver-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44" r="-4044"/>
          <a:stretch>
            <a:fillRect/>
          </a:stretch>
        </p:blipFill>
        <p:spPr>
          <a:xfrm>
            <a:off x="457200" y="2189668"/>
            <a:ext cx="2639698" cy="4372813"/>
          </a:xfrm>
        </p:spPr>
      </p:pic>
      <p:pic>
        <p:nvPicPr>
          <p:cNvPr id="5" name="Espace réservé du contenu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023" y="2189668"/>
            <a:ext cx="2577961" cy="4405341"/>
          </a:xfrm>
          <a:prstGeom prst="rect">
            <a:avLst/>
          </a:prstGeom>
        </p:spPr>
      </p:pic>
      <p:pic>
        <p:nvPicPr>
          <p:cNvPr id="6" name="Espace réservé du contenu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434" y="2372230"/>
            <a:ext cx="1905377" cy="3966085"/>
          </a:xfrm>
          <a:prstGeom prst="rect">
            <a:avLst/>
          </a:prstGeom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335077" y="1560944"/>
            <a:ext cx="2791286" cy="489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fr-FR" sz="2000" b="1" dirty="0" smtClean="0"/>
              <a:t>RESERVER</a:t>
            </a:r>
            <a:endParaRPr lang="fr-FR" sz="2400" dirty="0" smtClean="0"/>
          </a:p>
          <a:p>
            <a:endParaRPr lang="fr-FR" sz="2400" dirty="0" smtClean="0"/>
          </a:p>
          <a:p>
            <a:pPr marL="0" indent="0">
              <a:buFont typeface="Arial"/>
              <a:buNone/>
            </a:pPr>
            <a:endParaRPr lang="fr-FR" sz="2400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3107698" y="1560944"/>
            <a:ext cx="2791286" cy="489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fr-FR" sz="2000" b="1" dirty="0" smtClean="0"/>
              <a:t>CHOISIR</a:t>
            </a:r>
            <a:endParaRPr lang="fr-FR" sz="2400" dirty="0" smtClean="0"/>
          </a:p>
          <a:p>
            <a:endParaRPr lang="fr-FR" sz="2400" dirty="0" smtClean="0"/>
          </a:p>
          <a:p>
            <a:pPr marL="0" indent="0">
              <a:buFont typeface="Arial"/>
              <a:buNone/>
            </a:pPr>
            <a:endParaRPr lang="fr-FR" sz="2400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5750379" y="1560944"/>
            <a:ext cx="2791286" cy="489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fr-FR" sz="2000" b="1" dirty="0" smtClean="0"/>
              <a:t>PAYER</a:t>
            </a:r>
            <a:endParaRPr lang="fr-FR" sz="2400" dirty="0" smtClean="0"/>
          </a:p>
          <a:p>
            <a:endParaRPr lang="fr-FR" sz="2400" dirty="0" smtClean="0"/>
          </a:p>
          <a:p>
            <a:pPr marL="0" indent="0">
              <a:buFont typeface="Arial"/>
              <a:buNone/>
            </a:pPr>
            <a:endParaRPr lang="fr-FR" sz="2400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42840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fr-FR" dirty="0" smtClean="0"/>
              <a:t>Secret sauce</a:t>
            </a:r>
            <a:endParaRPr lang="fr-FR" dirty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281235" y="1398151"/>
            <a:ext cx="2791286" cy="489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fr-FR" sz="2000" b="1" dirty="0" smtClean="0"/>
              <a:t>POINTS DE CONFIANCE</a:t>
            </a:r>
            <a:endParaRPr lang="fr-FR" sz="2400" dirty="0" smtClean="0"/>
          </a:p>
          <a:p>
            <a:endParaRPr lang="fr-FR" sz="2400" dirty="0" smtClean="0"/>
          </a:p>
          <a:p>
            <a:pPr marL="0" indent="0">
              <a:buFont typeface="Arial"/>
              <a:buNone/>
            </a:pPr>
            <a:endParaRPr lang="fr-FR" sz="2400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10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14"/>
          <a:stretch/>
        </p:blipFill>
        <p:spPr>
          <a:xfrm>
            <a:off x="641165" y="1921216"/>
            <a:ext cx="2085695" cy="4582730"/>
          </a:xfrm>
        </p:spPr>
      </p:pic>
      <p:pic>
        <p:nvPicPr>
          <p:cNvPr id="11" name="Espace réservé du contenu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09"/>
          <a:stretch/>
        </p:blipFill>
        <p:spPr>
          <a:xfrm>
            <a:off x="3395445" y="1891805"/>
            <a:ext cx="2281589" cy="4566629"/>
          </a:xfrm>
          <a:prstGeom prst="rect">
            <a:avLst/>
          </a:prstGeom>
        </p:spPr>
      </p:pic>
      <p:sp>
        <p:nvSpPr>
          <p:cNvPr id="12" name="Espace réservé du contenu 2"/>
          <p:cNvSpPr txBox="1">
            <a:spLocks/>
          </p:cNvSpPr>
          <p:nvPr/>
        </p:nvSpPr>
        <p:spPr>
          <a:xfrm>
            <a:off x="3072521" y="1364685"/>
            <a:ext cx="2791286" cy="489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fr-FR" sz="2000" b="1" dirty="0" smtClean="0"/>
              <a:t>GAMING</a:t>
            </a:r>
            <a:endParaRPr lang="fr-FR" sz="2400" dirty="0" smtClean="0"/>
          </a:p>
          <a:p>
            <a:pPr marL="0" indent="0">
              <a:buFont typeface="Arial"/>
              <a:buNone/>
            </a:pPr>
            <a:endParaRPr lang="fr-FR" sz="2400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5932064" y="1421059"/>
            <a:ext cx="2791286" cy="489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fr-FR" sz="2000" b="1" dirty="0" smtClean="0"/>
              <a:t>SIMPLIFICATION</a:t>
            </a:r>
            <a:endParaRPr lang="fr-FR" sz="2400" dirty="0" smtClean="0"/>
          </a:p>
          <a:p>
            <a:pPr marL="0" indent="0">
              <a:buNone/>
            </a:pPr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6084464" y="1853908"/>
            <a:ext cx="2791286" cy="3320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fr-FR" sz="2000" b="1" dirty="0" smtClean="0"/>
              <a:t>Baby-sitter :</a:t>
            </a:r>
          </a:p>
          <a:p>
            <a:pPr>
              <a:buFont typeface="Wingdings" charset="2"/>
              <a:buChar char="§"/>
            </a:pPr>
            <a:r>
              <a:rPr lang="fr-FR" sz="1600" dirty="0" smtClean="0"/>
              <a:t>Auto entreprise</a:t>
            </a:r>
          </a:p>
          <a:p>
            <a:pPr>
              <a:buFont typeface="Wingdings" charset="2"/>
              <a:buChar char="§"/>
            </a:pPr>
            <a:r>
              <a:rPr lang="fr-FR" sz="1600" dirty="0" smtClean="0"/>
              <a:t>Agrément</a:t>
            </a:r>
          </a:p>
          <a:p>
            <a:pPr>
              <a:buFont typeface="Wingdings" charset="2"/>
              <a:buChar char="§"/>
            </a:pPr>
            <a:r>
              <a:rPr lang="fr-FR" sz="1600" dirty="0" smtClean="0"/>
              <a:t>Documents réduction </a:t>
            </a:r>
            <a:r>
              <a:rPr lang="fr-FR" sz="1600" dirty="0" smtClean="0"/>
              <a:t>impôts</a:t>
            </a:r>
          </a:p>
          <a:p>
            <a:pPr>
              <a:buFont typeface="Wingdings" charset="2"/>
              <a:buChar char="§"/>
            </a:pPr>
            <a:endParaRPr lang="fr-FR" sz="1600" dirty="0"/>
          </a:p>
          <a:p>
            <a:pPr marL="0" indent="0">
              <a:buFont typeface="Arial"/>
              <a:buNone/>
            </a:pPr>
            <a:r>
              <a:rPr lang="fr-FR" sz="2000" b="1" dirty="0" smtClean="0"/>
              <a:t>Parents :</a:t>
            </a:r>
          </a:p>
          <a:p>
            <a:pPr>
              <a:buFont typeface="Wingdings" charset="2"/>
              <a:buChar char="§"/>
            </a:pPr>
            <a:r>
              <a:rPr lang="fr-FR" sz="1600" dirty="0"/>
              <a:t>Aides de la CAF</a:t>
            </a:r>
          </a:p>
          <a:p>
            <a:pPr>
              <a:buFont typeface="Wingdings" charset="2"/>
              <a:buChar char="§"/>
            </a:pPr>
            <a:r>
              <a:rPr lang="fr-FR" sz="1600" dirty="0"/>
              <a:t>Déclaration aux </a:t>
            </a:r>
            <a:r>
              <a:rPr lang="fr-FR" sz="1600" dirty="0" smtClean="0"/>
              <a:t>imp</a:t>
            </a:r>
            <a:r>
              <a:rPr lang="fr-FR" sz="1600" dirty="0" smtClean="0"/>
              <a:t>ô</a:t>
            </a:r>
            <a:r>
              <a:rPr lang="fr-FR" sz="1600" dirty="0" smtClean="0"/>
              <a:t>ts</a:t>
            </a:r>
            <a:endParaRPr lang="fr-FR" sz="1600" dirty="0"/>
          </a:p>
          <a:p>
            <a:pPr marL="0" indent="0">
              <a:buNone/>
            </a:pPr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1128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fr-FR" dirty="0" smtClean="0"/>
              <a:t>Business model</a:t>
            </a:r>
            <a:endParaRPr lang="fr-FR" dirty="0"/>
          </a:p>
        </p:txBody>
      </p:sp>
      <p:sp>
        <p:nvSpPr>
          <p:cNvPr id="9" name="Ellipse 8"/>
          <p:cNvSpPr/>
          <p:nvPr/>
        </p:nvSpPr>
        <p:spPr>
          <a:xfrm>
            <a:off x="745599" y="2297027"/>
            <a:ext cx="1552992" cy="1514162"/>
          </a:xfrm>
          <a:prstGeom prst="ellips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endParaRPr lang="fr-FR" sz="2000" dirty="0" smtClean="0"/>
          </a:p>
          <a:p>
            <a:pPr algn="ctr"/>
            <a:r>
              <a:rPr lang="fr-FR" sz="2000" dirty="0" smtClean="0"/>
              <a:t>5 M</a:t>
            </a:r>
            <a:endParaRPr lang="fr-FR" sz="2000" dirty="0"/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>
          <a:xfrm>
            <a:off x="150979" y="3896667"/>
            <a:ext cx="2791286" cy="797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000" b="1" dirty="0" smtClean="0"/>
              <a:t>Réservés &amp; payés online</a:t>
            </a:r>
          </a:p>
          <a:p>
            <a:pPr marL="0" indent="0" algn="ctr">
              <a:buFont typeface="Arial"/>
              <a:buNone/>
            </a:pPr>
            <a:r>
              <a:rPr lang="fr-FR" sz="1600" dirty="0" smtClean="0"/>
              <a:t>Marché adressable</a:t>
            </a:r>
          </a:p>
          <a:p>
            <a:endParaRPr lang="fr-FR" sz="2400" dirty="0" smtClean="0"/>
          </a:p>
          <a:p>
            <a:endParaRPr lang="fr-FR" sz="2400" dirty="0" smtClean="0"/>
          </a:p>
          <a:p>
            <a:pPr marL="0" indent="0">
              <a:buFont typeface="Arial"/>
              <a:buNone/>
            </a:pPr>
            <a:endParaRPr lang="fr-FR" sz="2400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cxnSp>
        <p:nvCxnSpPr>
          <p:cNvPr id="14" name="Connecteur droit 13"/>
          <p:cNvCxnSpPr/>
          <p:nvPr/>
        </p:nvCxnSpPr>
        <p:spPr>
          <a:xfrm>
            <a:off x="2781083" y="3077947"/>
            <a:ext cx="822960" cy="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contenu 2"/>
          <p:cNvSpPr txBox="1">
            <a:spLocks/>
          </p:cNvSpPr>
          <p:nvPr/>
        </p:nvSpPr>
        <p:spPr>
          <a:xfrm>
            <a:off x="4028706" y="2679057"/>
            <a:ext cx="956041" cy="797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 smtClean="0"/>
              <a:t>3€</a:t>
            </a:r>
            <a:endParaRPr lang="fr-FR" dirty="0" smtClean="0"/>
          </a:p>
          <a:p>
            <a:endParaRPr lang="fr-FR" sz="2400" dirty="0" smtClean="0"/>
          </a:p>
          <a:p>
            <a:endParaRPr lang="fr-FR" sz="2400" dirty="0" smtClean="0"/>
          </a:p>
          <a:p>
            <a:pPr marL="0" indent="0">
              <a:buFont typeface="Arial"/>
              <a:buNone/>
            </a:pPr>
            <a:endParaRPr lang="fr-FR" sz="2400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cxnSp>
        <p:nvCxnSpPr>
          <p:cNvPr id="16" name="Connecteur droit 15"/>
          <p:cNvCxnSpPr/>
          <p:nvPr/>
        </p:nvCxnSpPr>
        <p:spPr>
          <a:xfrm>
            <a:off x="5333986" y="3059211"/>
            <a:ext cx="822960" cy="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6202526" y="2660321"/>
            <a:ext cx="1851391" cy="797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dirty="0" smtClean="0"/>
              <a:t>10 M€</a:t>
            </a:r>
            <a:endParaRPr lang="fr-FR" dirty="0" smtClean="0"/>
          </a:p>
          <a:p>
            <a:endParaRPr lang="fr-FR" sz="2400" dirty="0" smtClean="0"/>
          </a:p>
          <a:p>
            <a:endParaRPr lang="fr-FR" sz="2400" dirty="0" smtClean="0"/>
          </a:p>
          <a:p>
            <a:pPr marL="0" indent="0">
              <a:buFont typeface="Arial"/>
              <a:buNone/>
            </a:pPr>
            <a:endParaRPr lang="fr-FR" sz="2400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778000" y="1306669"/>
            <a:ext cx="56620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/>
              <a:t>On prend une commission de </a:t>
            </a:r>
            <a:r>
              <a:rPr lang="fr-FR" b="1" dirty="0" smtClean="0"/>
              <a:t>10% </a:t>
            </a:r>
            <a:r>
              <a:rPr lang="fr-FR" b="1" dirty="0" smtClean="0"/>
              <a:t>sur chaque transaction</a:t>
            </a:r>
            <a:endParaRPr lang="fr-FR" dirty="0" smtClean="0"/>
          </a:p>
        </p:txBody>
      </p:sp>
      <p:sp>
        <p:nvSpPr>
          <p:cNvPr id="18" name="Espace réservé du contenu 2"/>
          <p:cNvSpPr txBox="1">
            <a:spLocks/>
          </p:cNvSpPr>
          <p:nvPr/>
        </p:nvSpPr>
        <p:spPr>
          <a:xfrm>
            <a:off x="3094665" y="3896667"/>
            <a:ext cx="2791286" cy="797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000" b="1" dirty="0" smtClean="0"/>
              <a:t>Frais moyens</a:t>
            </a:r>
          </a:p>
          <a:p>
            <a:pPr marL="0" indent="0" algn="ctr">
              <a:buFont typeface="Arial"/>
              <a:buNone/>
            </a:pPr>
            <a:r>
              <a:rPr lang="fr-FR" sz="1600" dirty="0" smtClean="0"/>
              <a:t>30€ par baby-sitting</a:t>
            </a:r>
          </a:p>
          <a:p>
            <a:endParaRPr lang="fr-FR" sz="2400" dirty="0" smtClean="0"/>
          </a:p>
          <a:p>
            <a:endParaRPr lang="fr-FR" sz="2400" dirty="0" smtClean="0"/>
          </a:p>
          <a:p>
            <a:pPr marL="0" indent="0">
              <a:buFont typeface="Arial"/>
              <a:buNone/>
            </a:pPr>
            <a:endParaRPr lang="fr-FR" sz="2400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19" name="Espace réservé du contenu 2"/>
          <p:cNvSpPr txBox="1">
            <a:spLocks/>
          </p:cNvSpPr>
          <p:nvPr/>
        </p:nvSpPr>
        <p:spPr>
          <a:xfrm>
            <a:off x="5765375" y="3853202"/>
            <a:ext cx="2791286" cy="797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000" b="1" dirty="0" smtClean="0"/>
              <a:t>Revenus</a:t>
            </a:r>
            <a:endParaRPr lang="fr-FR" sz="2400" dirty="0" smtClean="0"/>
          </a:p>
          <a:p>
            <a:endParaRPr lang="fr-FR" sz="2400" dirty="0" smtClean="0"/>
          </a:p>
          <a:p>
            <a:pPr marL="0" indent="0">
              <a:buFont typeface="Arial"/>
              <a:buNone/>
            </a:pPr>
            <a:endParaRPr lang="fr-FR" sz="2400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0932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Bouée 40"/>
          <p:cNvSpPr/>
          <p:nvPr/>
        </p:nvSpPr>
        <p:spPr>
          <a:xfrm>
            <a:off x="6054528" y="4147732"/>
            <a:ext cx="2617007" cy="2406385"/>
          </a:xfrm>
          <a:prstGeom prst="donut">
            <a:avLst>
              <a:gd name="adj" fmla="val 10201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2" name="Ellipse 41"/>
          <p:cNvSpPr/>
          <p:nvPr/>
        </p:nvSpPr>
        <p:spPr>
          <a:xfrm>
            <a:off x="6278492" y="4370911"/>
            <a:ext cx="2191447" cy="194502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Plateforme de réservation</a:t>
            </a:r>
            <a:endParaRPr lang="fr-FR" sz="1400" dirty="0"/>
          </a:p>
        </p:txBody>
      </p:sp>
      <p:sp>
        <p:nvSpPr>
          <p:cNvPr id="39" name="Bouée 38"/>
          <p:cNvSpPr/>
          <p:nvPr/>
        </p:nvSpPr>
        <p:spPr>
          <a:xfrm>
            <a:off x="529851" y="3924553"/>
            <a:ext cx="2617007" cy="2406385"/>
          </a:xfrm>
          <a:prstGeom prst="donut">
            <a:avLst>
              <a:gd name="adj" fmla="val 10201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0" name="Ellipse 39"/>
          <p:cNvSpPr/>
          <p:nvPr/>
        </p:nvSpPr>
        <p:spPr>
          <a:xfrm>
            <a:off x="753815" y="4147732"/>
            <a:ext cx="2191447" cy="194502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Agences employeur</a:t>
            </a:r>
            <a:endParaRPr lang="fr-FR" sz="1400" dirty="0"/>
          </a:p>
        </p:txBody>
      </p:sp>
      <p:sp>
        <p:nvSpPr>
          <p:cNvPr id="37" name="Bouée 36"/>
          <p:cNvSpPr/>
          <p:nvPr/>
        </p:nvSpPr>
        <p:spPr>
          <a:xfrm>
            <a:off x="444378" y="678041"/>
            <a:ext cx="2617007" cy="2406385"/>
          </a:xfrm>
          <a:prstGeom prst="donut">
            <a:avLst>
              <a:gd name="adj" fmla="val 10201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8" name="Ellipse 37"/>
          <p:cNvSpPr/>
          <p:nvPr/>
        </p:nvSpPr>
        <p:spPr>
          <a:xfrm>
            <a:off x="668342" y="901220"/>
            <a:ext cx="2191447" cy="194502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Petites annonces</a:t>
            </a:r>
          </a:p>
          <a:p>
            <a:pPr algn="ctr"/>
            <a:r>
              <a:rPr lang="fr-FR" sz="1400" dirty="0" smtClean="0"/>
              <a:t> -&gt; Particulier employeur</a:t>
            </a:r>
            <a:endParaRPr lang="fr-FR" sz="1400" dirty="0"/>
          </a:p>
        </p:txBody>
      </p:sp>
      <p:sp>
        <p:nvSpPr>
          <p:cNvPr id="9" name="Bouée 8"/>
          <p:cNvSpPr/>
          <p:nvPr/>
        </p:nvSpPr>
        <p:spPr>
          <a:xfrm>
            <a:off x="5528585" y="916218"/>
            <a:ext cx="2617007" cy="2406385"/>
          </a:xfrm>
          <a:prstGeom prst="donut">
            <a:avLst>
              <a:gd name="adj" fmla="val 10201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48852" y="77847"/>
            <a:ext cx="4402667" cy="838371"/>
          </a:xfrm>
        </p:spPr>
        <p:txBody>
          <a:bodyPr>
            <a:normAutofit/>
          </a:bodyPr>
          <a:lstStyle/>
          <a:p>
            <a:r>
              <a:rPr lang="fr-FR" sz="4000" dirty="0" smtClean="0"/>
              <a:t>Concurrence</a:t>
            </a:r>
            <a:endParaRPr lang="fr-FR" sz="4000" dirty="0"/>
          </a:p>
        </p:txBody>
      </p:sp>
      <p:pic>
        <p:nvPicPr>
          <p:cNvPr id="10" name="Image 9" descr="Capture d’écran 2015-03-12 à 14.41.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2" y="2275607"/>
            <a:ext cx="1273419" cy="360729"/>
          </a:xfrm>
          <a:prstGeom prst="rect">
            <a:avLst/>
          </a:prstGeom>
        </p:spPr>
      </p:pic>
      <p:pic>
        <p:nvPicPr>
          <p:cNvPr id="4" name="Image 3" descr="Capture d’écran 2015-03-12 à 14.36.2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063" y="4725656"/>
            <a:ext cx="1598040" cy="376009"/>
          </a:xfrm>
          <a:prstGeom prst="rect">
            <a:avLst/>
          </a:prstGeom>
        </p:spPr>
      </p:pic>
      <p:pic>
        <p:nvPicPr>
          <p:cNvPr id="5" name="Image 4" descr="Capture d’écran 2015-03-12 à 14.39.3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089" y="6032999"/>
            <a:ext cx="2306911" cy="323566"/>
          </a:xfrm>
          <a:prstGeom prst="rect">
            <a:avLst/>
          </a:prstGeom>
        </p:spPr>
      </p:pic>
      <p:pic>
        <p:nvPicPr>
          <p:cNvPr id="6" name="Image 5" descr="Capture d’écran 2015-03-12 à 14.38.2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125" y="5638908"/>
            <a:ext cx="1724964" cy="332287"/>
          </a:xfrm>
          <a:prstGeom prst="rect">
            <a:avLst/>
          </a:prstGeom>
        </p:spPr>
      </p:pic>
      <p:pic>
        <p:nvPicPr>
          <p:cNvPr id="32" name="Image 31" descr="Capture d’écran 2015-03-12 à 14.36.0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882" y="2366319"/>
            <a:ext cx="1250141" cy="357183"/>
          </a:xfrm>
          <a:prstGeom prst="rect">
            <a:avLst/>
          </a:prstGeom>
        </p:spPr>
      </p:pic>
      <p:pic>
        <p:nvPicPr>
          <p:cNvPr id="34" name="Image 33" descr="Capture d’écran 2015-03-12 à 15.43.49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15" y="1139397"/>
            <a:ext cx="1345135" cy="352469"/>
          </a:xfrm>
          <a:prstGeom prst="rect">
            <a:avLst/>
          </a:prstGeom>
        </p:spPr>
      </p:pic>
      <p:pic>
        <p:nvPicPr>
          <p:cNvPr id="7" name="Image 6" descr="logoKangou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65" y="5603906"/>
            <a:ext cx="1447016" cy="572778"/>
          </a:xfrm>
          <a:prstGeom prst="rect">
            <a:avLst/>
          </a:prstGeom>
        </p:spPr>
      </p:pic>
      <p:pic>
        <p:nvPicPr>
          <p:cNvPr id="8" name="Image 7" descr="babychou-services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66" y="4147732"/>
            <a:ext cx="1350715" cy="452754"/>
          </a:xfrm>
          <a:prstGeom prst="rect">
            <a:avLst/>
          </a:prstGeom>
        </p:spPr>
      </p:pic>
      <p:pic>
        <p:nvPicPr>
          <p:cNvPr id="15" name="Image 14" descr="logo-o2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406" y="5490846"/>
            <a:ext cx="600326" cy="529235"/>
          </a:xfrm>
          <a:prstGeom prst="rect">
            <a:avLst/>
          </a:prstGeom>
        </p:spPr>
      </p:pic>
      <p:pic>
        <p:nvPicPr>
          <p:cNvPr id="3" name="Image 2" descr="logoyoopala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869" y="3924553"/>
            <a:ext cx="1467798" cy="587119"/>
          </a:xfrm>
          <a:prstGeom prst="rect">
            <a:avLst/>
          </a:prstGeom>
        </p:spPr>
      </p:pic>
      <p:sp>
        <p:nvSpPr>
          <p:cNvPr id="36" name="Ellipse 35"/>
          <p:cNvSpPr/>
          <p:nvPr/>
        </p:nvSpPr>
        <p:spPr>
          <a:xfrm>
            <a:off x="5752549" y="1139397"/>
            <a:ext cx="2191447" cy="194502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Simplification administrative</a:t>
            </a:r>
            <a:endParaRPr lang="fr-FR" sz="1400" dirty="0"/>
          </a:p>
        </p:txBody>
      </p:sp>
      <p:pic>
        <p:nvPicPr>
          <p:cNvPr id="35" name="Image 34" descr="logo-sopom3.png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9" r="13390"/>
          <a:stretch/>
        </p:blipFill>
        <p:spPr>
          <a:xfrm>
            <a:off x="5752549" y="4511672"/>
            <a:ext cx="1581328" cy="38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01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400"/>
            <a:ext cx="8229600" cy="958261"/>
          </a:xfrm>
        </p:spPr>
        <p:txBody>
          <a:bodyPr/>
          <a:lstStyle/>
          <a:p>
            <a:r>
              <a:rPr lang="fr-FR" dirty="0" err="1" smtClean="0"/>
              <a:t>Competitive</a:t>
            </a:r>
            <a:r>
              <a:rPr lang="fr-FR" dirty="0" smtClean="0"/>
              <a:t> </a:t>
            </a:r>
            <a:r>
              <a:rPr lang="fr-FR" dirty="0" err="1"/>
              <a:t>A</a:t>
            </a:r>
            <a:r>
              <a:rPr lang="fr-FR" dirty="0" err="1" smtClean="0"/>
              <a:t>dvantages</a:t>
            </a:r>
            <a:endParaRPr lang="fr-FR" dirty="0"/>
          </a:p>
        </p:txBody>
      </p:sp>
      <p:sp>
        <p:nvSpPr>
          <p:cNvPr id="4" name="Espace réservé du contenu 2"/>
          <p:cNvSpPr>
            <a:spLocks noGrp="1"/>
          </p:cNvSpPr>
          <p:nvPr>
            <p:ph idx="1"/>
          </p:nvPr>
        </p:nvSpPr>
        <p:spPr>
          <a:xfrm>
            <a:off x="335077" y="1609016"/>
            <a:ext cx="2791286" cy="90984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000" b="1" dirty="0" smtClean="0"/>
              <a:t>1st TO MARKET</a:t>
            </a:r>
            <a:endParaRPr lang="fr-FR" sz="2400" dirty="0" smtClean="0"/>
          </a:p>
          <a:p>
            <a:endParaRPr lang="fr-FR" sz="2400" dirty="0"/>
          </a:p>
          <a:p>
            <a:pPr marL="0" indent="0">
              <a:buNone/>
            </a:pPr>
            <a:endParaRPr lang="fr-FR" sz="2400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3409612" y="1609016"/>
            <a:ext cx="2791286" cy="909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fr-FR" sz="2000" b="1" dirty="0" smtClean="0"/>
              <a:t>RESEAU DE GARDER-MES-ENFANTS</a:t>
            </a:r>
            <a:endParaRPr lang="fr-FR" sz="2400" dirty="0" smtClean="0"/>
          </a:p>
          <a:p>
            <a:endParaRPr lang="fr-FR" sz="2400" dirty="0" smtClean="0"/>
          </a:p>
          <a:p>
            <a:pPr marL="0" indent="0">
              <a:buFont typeface="Arial"/>
              <a:buNone/>
            </a:pPr>
            <a:endParaRPr lang="fr-FR" sz="2400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6200898" y="1592560"/>
            <a:ext cx="2791286" cy="909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fr-FR" sz="2000" b="1" dirty="0" smtClean="0"/>
              <a:t>EASE OF USE</a:t>
            </a:r>
            <a:endParaRPr lang="fr-FR" sz="2400" dirty="0" smtClean="0"/>
          </a:p>
          <a:p>
            <a:endParaRPr lang="fr-FR" sz="2400" dirty="0" smtClean="0"/>
          </a:p>
          <a:p>
            <a:pPr marL="0" indent="0">
              <a:buFont typeface="Arial"/>
              <a:buNone/>
            </a:pPr>
            <a:endParaRPr lang="fr-FR" sz="2400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618326" y="3680611"/>
            <a:ext cx="2791286" cy="909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fr-FR" sz="2000" b="1" dirty="0" smtClean="0"/>
              <a:t>DESIGN &amp; BRAND</a:t>
            </a:r>
            <a:endParaRPr lang="fr-FR" sz="2400" dirty="0" smtClean="0"/>
          </a:p>
          <a:p>
            <a:endParaRPr lang="fr-FR" sz="2400" dirty="0" smtClean="0"/>
          </a:p>
          <a:p>
            <a:pPr marL="0" indent="0">
              <a:buFont typeface="Arial"/>
              <a:buNone/>
            </a:pPr>
            <a:endParaRPr lang="fr-FR" sz="2400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535951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3398</TotalTime>
  <Words>253</Words>
  <Application>Microsoft Macintosh PowerPoint</Application>
  <PresentationFormat>Présentation à l'écran (4:3)</PresentationFormat>
  <Paragraphs>140</Paragraphs>
  <Slides>9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0" baseType="lpstr">
      <vt:lpstr>Thème Office</vt:lpstr>
      <vt:lpstr>Présentation PowerPoint</vt:lpstr>
      <vt:lpstr>Problème</vt:lpstr>
      <vt:lpstr>Solution</vt:lpstr>
      <vt:lpstr>Marché</vt:lpstr>
      <vt:lpstr>Produit</vt:lpstr>
      <vt:lpstr>Secret sauce</vt:lpstr>
      <vt:lpstr>Business model</vt:lpstr>
      <vt:lpstr>Concurrence</vt:lpstr>
      <vt:lpstr>Competitive Advantages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SOPOM</dc:title>
  <dc:creator>Thibault Humbert</dc:creator>
  <cp:lastModifiedBy>Thibault Humbert</cp:lastModifiedBy>
  <cp:revision>21</cp:revision>
  <dcterms:created xsi:type="dcterms:W3CDTF">2015-03-11T16:53:10Z</dcterms:created>
  <dcterms:modified xsi:type="dcterms:W3CDTF">2015-04-08T11:09:23Z</dcterms:modified>
</cp:coreProperties>
</file>